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88" r:id="rId16"/>
    <p:sldId id="289" r:id="rId17"/>
    <p:sldId id="285" r:id="rId18"/>
    <p:sldId id="280" r:id="rId19"/>
    <p:sldId id="287" r:id="rId20"/>
    <p:sldId id="277" r:id="rId21"/>
    <p:sldId id="270" r:id="rId22"/>
    <p:sldId id="271" r:id="rId23"/>
    <p:sldId id="272" r:id="rId24"/>
    <p:sldId id="276" r:id="rId25"/>
    <p:sldId id="273" r:id="rId26"/>
    <p:sldId id="275" r:id="rId27"/>
    <p:sldId id="274" r:id="rId28"/>
    <p:sldId id="278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6412" autoAdjust="0"/>
  </p:normalViewPr>
  <p:slideViewPr>
    <p:cSldViewPr snapToGrid="0">
      <p:cViewPr>
        <p:scale>
          <a:sx n="94" d="100"/>
          <a:sy n="94" d="100"/>
        </p:scale>
        <p:origin x="-123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1" d="100"/>
          <a:sy n="81" d="100"/>
        </p:scale>
        <p:origin x="-22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7CEB9-F5D4-BC4D-BE6A-0ED3A8447DF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103B-BBCA-7C44-BAEA-C15F28B4141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7103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Vertel</a:t>
            </a:r>
            <a:r>
              <a:rPr lang="nl-NL" baseline="0" dirty="0"/>
              <a:t> hier duidelijk dat ontsteking veelal pijn en </a:t>
            </a:r>
            <a:r>
              <a:rPr lang="nl-NL" baseline="0" dirty="0" err="1"/>
              <a:t>bewegingsbeprkiing</a:t>
            </a:r>
            <a:r>
              <a:rPr lang="nl-NL" baseline="0" dirty="0"/>
              <a:t> geeft</a:t>
            </a:r>
          </a:p>
          <a:p>
            <a:r>
              <a:rPr lang="nl-NL" baseline="0" dirty="0"/>
              <a:t> in de SA ruimte , oorzaken kunnen zijn;;;;bursitis, scheur, kalk , </a:t>
            </a:r>
            <a:r>
              <a:rPr lang="nl-NL" baseline="0" dirty="0" err="1"/>
              <a:t>itis</a:t>
            </a:r>
            <a:endParaRPr lang="nl-NL" baseline="0" dirty="0"/>
          </a:p>
          <a:p>
            <a:r>
              <a:rPr lang="nl-NL" baseline="0" dirty="0"/>
              <a:t> of het </a:t>
            </a:r>
            <a:r>
              <a:rPr lang="nl-NL" baseline="0" dirty="0" err="1"/>
              <a:t>gh</a:t>
            </a:r>
            <a:r>
              <a:rPr lang="nl-NL" baseline="0" dirty="0"/>
              <a:t> gewricht.  Oorzaken kunne zijn;;; </a:t>
            </a:r>
            <a:r>
              <a:rPr lang="nl-NL" baseline="0" dirty="0" err="1"/>
              <a:t>frozen</a:t>
            </a:r>
            <a:r>
              <a:rPr lang="nl-NL" baseline="0" dirty="0"/>
              <a:t>, artrose</a:t>
            </a:r>
          </a:p>
          <a:p>
            <a:r>
              <a:rPr lang="nl-NL" baseline="0" dirty="0"/>
              <a:t>OF er is een heel ander probleem; dat van instabiliteit, d i duidelijk geen pijnprobleem( tenzij het moment dat hij er uit is)</a:t>
            </a:r>
          </a:p>
          <a:p>
            <a:endParaRPr lang="nl-NL" baseline="0" dirty="0"/>
          </a:p>
          <a:p>
            <a:r>
              <a:rPr lang="nl-NL" baseline="0" dirty="0"/>
              <a:t>OF AC SC</a:t>
            </a:r>
          </a:p>
          <a:p>
            <a:r>
              <a:rPr lang="nl-NL" baseline="0" dirty="0"/>
              <a:t>Of Nek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103B-BBCA-7C44-BAEA-C15F28B41419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0226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Ik vind dat deze dia voor de vorige moet staan om het verhaal duidelijker te maken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103B-BBCA-7C44-BAEA-C15F28B41419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817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</a:t>
            </a:r>
            <a:r>
              <a:rPr lang="nl-NL" baseline="0" dirty="0"/>
              <a:t> onderste is een beeld van een intacte cuff over ankers die je in het bot ziet zitten.</a:t>
            </a:r>
          </a:p>
          <a:p>
            <a:r>
              <a:rPr lang="nl-NL" baseline="0" dirty="0"/>
              <a:t>Als bv na 3 weken dit nog intact mag je FT opvoeren.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103B-BBCA-7C44-BAEA-C15F28B41419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6393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Schouderpatienten</a:t>
            </a:r>
            <a:r>
              <a:rPr lang="nl-NL" dirty="0"/>
              <a:t> hebben eigenlijk</a:t>
            </a:r>
            <a:r>
              <a:rPr lang="nl-NL" baseline="0" dirty="0"/>
              <a:t> maar 4 dingen;</a:t>
            </a:r>
          </a:p>
          <a:p>
            <a:r>
              <a:rPr lang="nl-NL" baseline="0" dirty="0"/>
              <a:t>Of ze zijn te los, of te strak   dit vind je altijd met je passief bewegingsonderzoek</a:t>
            </a:r>
          </a:p>
          <a:p>
            <a:r>
              <a:rPr lang="nl-NL" baseline="0" dirty="0"/>
              <a:t>Of pijn primeert, of krachtverlies.</a:t>
            </a:r>
          </a:p>
          <a:p>
            <a:r>
              <a:rPr lang="nl-NL" baseline="0" dirty="0"/>
              <a:t>Soms overlappen ze, maar meestal is er een hoofdsymptoom/diagnose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103B-BBCA-7C44-BAEA-C15F28B41419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06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In</a:t>
            </a:r>
            <a:r>
              <a:rPr lang="nl-NL" baseline="0" dirty="0"/>
              <a:t> grote lijnen zou dat dit kunnen zijn.</a:t>
            </a:r>
          </a:p>
          <a:p>
            <a:r>
              <a:rPr lang="nl-NL" baseline="0" dirty="0"/>
              <a:t>Streef ernaar om tot een goeie diagnose te komen, geholpen door je ft,</a:t>
            </a:r>
          </a:p>
          <a:p>
            <a:r>
              <a:rPr lang="nl-NL" baseline="0" dirty="0"/>
              <a:t>Deze dia moet je nog wat verbeteren evt.</a:t>
            </a:r>
          </a:p>
          <a:p>
            <a:endParaRPr lang="nl-NL" baseline="0" dirty="0"/>
          </a:p>
          <a:p>
            <a:r>
              <a:rPr lang="nl-NL" baseline="0" dirty="0"/>
              <a:t>Ik zou hier logo van SNZ bijzetten , om de </a:t>
            </a:r>
            <a:r>
              <a:rPr lang="nl-NL" baseline="0" dirty="0" err="1"/>
              <a:t>badruk</a:t>
            </a:r>
            <a:r>
              <a:rPr lang="nl-NL" baseline="0" dirty="0"/>
              <a:t> te leggen op de waarde van een geoefende FT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F2103B-BBCA-7C44-BAEA-C15F28B41419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06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8381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65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761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2286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5999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9017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0118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7416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198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7035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5912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450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463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334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538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9160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319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00D9DE7-C672-42DC-9DC1-352C0C48F873}" type="datetimeFigureOut">
              <a:rPr lang="nl-NL" smtClean="0"/>
              <a:t>2-6-2017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93E69EC-0A46-4BA0-B0B5-8318738ECA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71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Openingssymposium</a:t>
            </a:r>
            <a:b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SportmedX Zeeland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515378" y="4402667"/>
            <a:ext cx="6987645" cy="1388534"/>
          </a:xfrm>
        </p:spPr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Art Asrian, huisarts en topsporter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9 juni 2017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302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Aanvullend onderzoek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2156029"/>
            <a:ext cx="10018713" cy="312420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Beginfase: niet zinvol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Rx: artrose, calcificaties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Echo/MRI/CT: part of volledige ruptuur van rotator cuff, Bankart letsel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/>
          <a:srcRect t="13858" r="2877"/>
          <a:stretch/>
        </p:blipFill>
        <p:spPr>
          <a:xfrm>
            <a:off x="8126445" y="1523554"/>
            <a:ext cx="2867291" cy="23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27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Richtlijnen beleid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1066" y="1745217"/>
            <a:ext cx="10018713" cy="4199793"/>
          </a:xfrm>
        </p:spPr>
        <p:txBody>
          <a:bodyPr>
            <a:normAutofit lnSpcReduction="10000"/>
          </a:bodyPr>
          <a:lstStyle/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Voorlichting en adviezen</a:t>
            </a:r>
          </a:p>
          <a:p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Analgetica volgens WHO </a:t>
            </a: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800" dirty="0">
                <a:latin typeface="Calibri" panose="020F0502020204030204" pitchFamily="34" charset="0"/>
                <a:cs typeface="Calibri" panose="020F0502020204030204" pitchFamily="34" charset="0"/>
              </a:rPr>
              <a:t>Indien na 2 weken geen verbetering, overweeg: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verlenging analgetica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locale injectie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verwijzing oefen of manuele therapie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200" dirty="0">
                <a:latin typeface="Calibri" panose="020F0502020204030204" pitchFamily="34" charset="0"/>
                <a:cs typeface="Calibri" panose="020F0502020204030204" pitchFamily="34" charset="0"/>
              </a:rPr>
              <a:t>verwijzing orthopeed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3987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Samenvatting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1855177"/>
            <a:ext cx="10018713" cy="43170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Relatief vaak voorkomend probleem kan langdurig zijn met grote kans op recidief</a:t>
            </a:r>
          </a:p>
          <a:p>
            <a:pPr marL="0" indent="0">
              <a:buNone/>
            </a:pPr>
            <a:endParaRPr 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600" b="1" dirty="0">
                <a:latin typeface="Calibri" panose="020F0502020204030204" pitchFamily="34" charset="0"/>
                <a:cs typeface="Calibri" panose="020F0502020204030204" pitchFamily="34" charset="0"/>
              </a:rPr>
              <a:t>Indeling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met passieve bewegingsbeperking</a:t>
            </a:r>
          </a:p>
          <a:p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zonder passieve bewegingsbeperking met painfull arc</a:t>
            </a:r>
          </a:p>
          <a:p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zonder passieve bewegingsbeperking en zonder painfull arc</a:t>
            </a:r>
          </a:p>
          <a:p>
            <a:pPr marL="0" indent="0">
              <a:buNone/>
            </a:pPr>
            <a:endParaRPr 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2600" u="sng" dirty="0">
                <a:latin typeface="Calibri" panose="020F0502020204030204" pitchFamily="34" charset="0"/>
                <a:cs typeface="Calibri" panose="020F0502020204030204" pitchFamily="34" charset="0"/>
              </a:rPr>
              <a:t>Behandeling: </a:t>
            </a: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voorlichting, pijnstilling evt. injectie en fysio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59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			</a:t>
            </a:r>
            <a:r>
              <a:rPr lang="nl-NL" b="1" dirty="0"/>
              <a:t>Schouderspreekuur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5366" y="1509529"/>
            <a:ext cx="10018713" cy="4914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Spreekuur samen met schouderfysiotherapeut voor “moeilijke“ 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patiënten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Om de week na 17.00uur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20 min per patiënt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Pallion: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Elke donderdagavond schouder echo-spreekuur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Eigen huisarts komt niet verder, evt. doorverwijzing voor diagnostiek of specialist</a:t>
            </a:r>
          </a:p>
          <a:p>
            <a:endParaRPr 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718" y="334108"/>
            <a:ext cx="2164419" cy="420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5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08" y="148249"/>
            <a:ext cx="10018713" cy="1752599"/>
          </a:xfrm>
        </p:spPr>
        <p:txBody>
          <a:bodyPr/>
          <a:lstStyle/>
          <a:p>
            <a:pPr algn="l"/>
            <a:r>
              <a:rPr lang="nl-NL" b="1" dirty="0"/>
              <a:t>                     Schouderspreekuur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09" y="1318181"/>
            <a:ext cx="10018713" cy="3947529"/>
          </a:xfrm>
        </p:spPr>
        <p:txBody>
          <a:bodyPr>
            <a:no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Anamnese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Lichamelijk onderzoek (volgens collega Karelse)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Echografie dynamisch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Diagnose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Behandeling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34" y="1709714"/>
            <a:ext cx="3164264" cy="237319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97" y="3844580"/>
            <a:ext cx="3789680" cy="284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/>
              <a:t>Het gestandaardiseerd Klinisch Onderzoek van de Schouder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12572" y="1752599"/>
            <a:ext cx="10018713" cy="4949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12 stappen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1: Anamnese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2: Inspectie</a:t>
            </a:r>
          </a:p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Passief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3: Opsporen drukpijnlijkheid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4: Capsulair glenohumeraal patroon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5: Subacromiale glijcapaciteit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6: Acromioclaviculair lijden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7: Sternoclaviculair lijden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78287" b="789"/>
          <a:stretch>
            <a:fillRect/>
          </a:stretch>
        </p:blipFill>
        <p:spPr bwMode="auto">
          <a:xfrm>
            <a:off x="10046826" y="1134321"/>
            <a:ext cx="119803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62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/>
              <a:t>Het gestandaardiseerd Klinisch Onderzoek van de Schouder </a:t>
            </a:r>
            <a:r>
              <a:rPr lang="nl-NL" sz="3200" dirty="0"/>
              <a:t>(vervolg)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912572" y="1752599"/>
            <a:ext cx="10018713" cy="4949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Actief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  8: Glenohumerale instabiliteitstesten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  9:  Abductieboog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10: Thoracoscapulair onderzoek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11: Actief Glenohumeraal onderzoek 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Stap 12: Xylocaïnetesten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ea typeface="ＭＳ Ｐゴシック" charset="0"/>
                <a:cs typeface="Calibri"/>
              </a:rPr>
              <a:t>Deze 12 stappen zullen toelaten een klinische diagnose te stellen bij ongeveer 90% van de patiënten met een schouderpathologie.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78287" b="789"/>
          <a:stretch>
            <a:fillRect/>
          </a:stretch>
        </p:blipFill>
        <p:spPr bwMode="auto">
          <a:xfrm>
            <a:off x="10046826" y="1134321"/>
            <a:ext cx="119803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5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7601" y="0"/>
            <a:ext cx="10018713" cy="1371219"/>
          </a:xfrm>
        </p:spPr>
        <p:txBody>
          <a:bodyPr/>
          <a:lstStyle/>
          <a:p>
            <a:r>
              <a:rPr lang="nl-NL" b="1" dirty="0"/>
              <a:t>Echografie</a:t>
            </a: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1560198" y="1671576"/>
            <a:ext cx="10018713" cy="4659776"/>
          </a:xfrm>
        </p:spPr>
        <p:txBody>
          <a:bodyPr>
            <a:noAutofit/>
          </a:bodyPr>
          <a:lstStyle/>
          <a:p>
            <a:r>
              <a:rPr lang="nl-NL" dirty="0">
                <a:latin typeface="Calibri"/>
                <a:cs typeface="Calibri"/>
              </a:rPr>
              <a:t>RC pathologie; Tendinopathie, Grootte scheur , aantal pezen</a:t>
            </a:r>
          </a:p>
          <a:p>
            <a:r>
              <a:rPr lang="nl-NL" dirty="0">
                <a:latin typeface="Calibri"/>
                <a:cs typeface="Calibri"/>
              </a:rPr>
              <a:t>Bicepspees: minder betrouwbaar</a:t>
            </a:r>
          </a:p>
          <a:p>
            <a:pPr marL="0" indent="0">
              <a:buNone/>
            </a:pPr>
            <a:r>
              <a:rPr lang="nl-NL" b="1" dirty="0">
                <a:latin typeface="Calibri"/>
                <a:cs typeface="Calibri"/>
              </a:rPr>
              <a:t>Nadeel: </a:t>
            </a:r>
          </a:p>
          <a:p>
            <a:r>
              <a:rPr lang="nl-NL" dirty="0">
                <a:latin typeface="Calibri"/>
                <a:cs typeface="Calibri"/>
              </a:rPr>
              <a:t>Onderzoekersafhankelijk</a:t>
            </a:r>
          </a:p>
          <a:p>
            <a:pPr marL="0" indent="0">
              <a:buNone/>
            </a:pPr>
            <a:r>
              <a:rPr lang="nl-NL" b="1" dirty="0">
                <a:latin typeface="Calibri"/>
                <a:cs typeface="Calibri"/>
              </a:rPr>
              <a:t>Voordelen:</a:t>
            </a:r>
          </a:p>
          <a:p>
            <a:r>
              <a:rPr lang="nl-NL" dirty="0">
                <a:latin typeface="Calibri"/>
                <a:cs typeface="Calibri"/>
              </a:rPr>
              <a:t>Niet duur</a:t>
            </a:r>
          </a:p>
          <a:p>
            <a:r>
              <a:rPr lang="nl-NL" dirty="0">
                <a:latin typeface="Calibri"/>
                <a:cs typeface="Calibri"/>
              </a:rPr>
              <a:t>Dynamisch</a:t>
            </a:r>
          </a:p>
          <a:p>
            <a:r>
              <a:rPr lang="nl-NL" dirty="0">
                <a:latin typeface="Calibri"/>
                <a:cs typeface="Calibri"/>
              </a:rPr>
              <a:t>Gebruik voor infiltraties</a:t>
            </a:r>
          </a:p>
          <a:p>
            <a:r>
              <a:rPr lang="nl-NL" dirty="0">
                <a:latin typeface="Calibri"/>
                <a:cs typeface="Calibri"/>
              </a:rPr>
              <a:t>Postop integriteit pees na Rotator cuffhechtingen</a:t>
            </a:r>
          </a:p>
          <a:p>
            <a:endParaRPr lang="nl-NL" dirty="0">
              <a:latin typeface="Calibri"/>
              <a:cs typeface="Calibri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4911" y="1916035"/>
            <a:ext cx="2794000" cy="20193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937" y="4179794"/>
            <a:ext cx="3269974" cy="239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9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78287" b="789"/>
          <a:stretch>
            <a:fillRect/>
          </a:stretch>
        </p:blipFill>
        <p:spPr bwMode="auto">
          <a:xfrm>
            <a:off x="10152611" y="374025"/>
            <a:ext cx="119803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>
            <a:off x="304800" y="6616700"/>
            <a:ext cx="1159933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400">
                <a:solidFill>
                  <a:srgbClr val="001445"/>
                </a:solidFill>
                <a:ea typeface="ＭＳ Ｐゴシック" charset="0"/>
                <a:cs typeface="Gill Sans" charset="0"/>
              </a:rPr>
              <a:t> schoudergroep TerBrugGen</a:t>
            </a:r>
          </a:p>
        </p:txBody>
      </p:sp>
      <p:grpSp>
        <p:nvGrpSpPr>
          <p:cNvPr id="19463" name="Group 7"/>
          <p:cNvGrpSpPr>
            <a:grpSpLocks/>
          </p:cNvGrpSpPr>
          <p:nvPr/>
        </p:nvGrpSpPr>
        <p:grpSpPr bwMode="auto">
          <a:xfrm>
            <a:off x="2283882" y="1764487"/>
            <a:ext cx="6350000" cy="4483100"/>
            <a:chOff x="0" y="0"/>
            <a:chExt cx="2999" cy="2824"/>
          </a:xfrm>
        </p:grpSpPr>
        <p:sp>
          <p:nvSpPr>
            <p:cNvPr id="19459" name="Oval 3"/>
            <p:cNvSpPr>
              <a:spLocks/>
            </p:cNvSpPr>
            <p:nvPr/>
          </p:nvSpPr>
          <p:spPr bwMode="auto">
            <a:xfrm>
              <a:off x="1388" y="12"/>
              <a:ext cx="1611" cy="1589"/>
            </a:xfrm>
            <a:prstGeom prst="ellipse">
              <a:avLst/>
            </a:prstGeom>
            <a:solidFill>
              <a:schemeClr val="accent1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 anchor="ctr"/>
            <a:lstStyle/>
            <a:p>
              <a:endParaRPr lang="en-US" sz="4800" dirty="0">
                <a:solidFill>
                  <a:schemeClr val="tx1"/>
                </a:solidFill>
                <a:ea typeface="ＭＳ Ｐゴシック" charset="0"/>
                <a:cs typeface="Gill Sans" charset="0"/>
              </a:endParaRPr>
            </a:p>
          </p:txBody>
        </p:sp>
        <p:sp>
          <p:nvSpPr>
            <p:cNvPr id="19460" name="Oval 4"/>
            <p:cNvSpPr>
              <a:spLocks/>
            </p:cNvSpPr>
            <p:nvPr/>
          </p:nvSpPr>
          <p:spPr bwMode="auto">
            <a:xfrm>
              <a:off x="1228" y="1051"/>
              <a:ext cx="1765" cy="1773"/>
            </a:xfrm>
            <a:prstGeom prst="ellipse">
              <a:avLst/>
            </a:prstGeom>
            <a:solidFill>
              <a:srgbClr val="FFFF00">
                <a:alpha val="49803"/>
              </a:srgbClr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19461" name="Oval 5"/>
            <p:cNvSpPr>
              <a:spLocks/>
            </p:cNvSpPr>
            <p:nvPr/>
          </p:nvSpPr>
          <p:spPr bwMode="auto">
            <a:xfrm>
              <a:off x="0" y="1001"/>
              <a:ext cx="1650" cy="1816"/>
            </a:xfrm>
            <a:prstGeom prst="ellipse">
              <a:avLst/>
            </a:prstGeom>
            <a:solidFill>
              <a:srgbClr val="3366FF">
                <a:alpha val="49803"/>
              </a:srgbClr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nl-NL"/>
            </a:p>
          </p:txBody>
        </p:sp>
        <p:sp>
          <p:nvSpPr>
            <p:cNvPr id="19462" name="Oval 6"/>
            <p:cNvSpPr>
              <a:spLocks/>
            </p:cNvSpPr>
            <p:nvPr/>
          </p:nvSpPr>
          <p:spPr bwMode="auto">
            <a:xfrm>
              <a:off x="6" y="0"/>
              <a:ext cx="1719" cy="1764"/>
            </a:xfrm>
            <a:prstGeom prst="ellipse">
              <a:avLst/>
            </a:prstGeom>
            <a:solidFill>
              <a:srgbClr val="FF0000">
                <a:alpha val="49803"/>
              </a:srgbClr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nl-NL"/>
            </a:p>
          </p:txBody>
        </p:sp>
      </p:grpSp>
      <p:sp>
        <p:nvSpPr>
          <p:cNvPr id="19465" name="Rectangle 9"/>
          <p:cNvSpPr>
            <a:spLocks/>
          </p:cNvSpPr>
          <p:nvPr/>
        </p:nvSpPr>
        <p:spPr bwMode="auto">
          <a:xfrm>
            <a:off x="161911" y="1201554"/>
            <a:ext cx="1095586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342900" indent="-342900" algn="l"/>
            <a:endParaRPr lang="en-US" sz="24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9466" name="Rectangle 10"/>
          <p:cNvSpPr>
            <a:spLocks/>
          </p:cNvSpPr>
          <p:nvPr/>
        </p:nvSpPr>
        <p:spPr bwMode="auto">
          <a:xfrm>
            <a:off x="6348128" y="2688840"/>
            <a:ext cx="16036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dirty="0" err="1">
                <a:solidFill>
                  <a:srgbClr val="002D99"/>
                </a:solidFill>
                <a:ea typeface="ＭＳ Ｐゴシック" charset="0"/>
                <a:cs typeface="Gill Sans" charset="0"/>
              </a:rPr>
              <a:t>Stijfheid</a:t>
            </a:r>
            <a:endParaRPr lang="en-US" sz="3600" dirty="0">
              <a:solidFill>
                <a:srgbClr val="002D99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9467" name="Rectangle 11"/>
          <p:cNvSpPr>
            <a:spLocks/>
          </p:cNvSpPr>
          <p:nvPr/>
        </p:nvSpPr>
        <p:spPr bwMode="auto">
          <a:xfrm>
            <a:off x="3524427" y="4804842"/>
            <a:ext cx="7251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dirty="0" err="1">
                <a:solidFill>
                  <a:srgbClr val="001F67"/>
                </a:solidFill>
                <a:ea typeface="ＭＳ Ｐゴシック" charset="0"/>
                <a:cs typeface="Gill Sans" charset="0"/>
              </a:rPr>
              <a:t>Pijn</a:t>
            </a:r>
            <a:endParaRPr lang="en-US" sz="3600" dirty="0">
              <a:solidFill>
                <a:srgbClr val="001F67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9468" name="Rectangle 12"/>
          <p:cNvSpPr>
            <a:spLocks/>
          </p:cNvSpPr>
          <p:nvPr/>
        </p:nvSpPr>
        <p:spPr bwMode="auto">
          <a:xfrm>
            <a:off x="2948195" y="2688840"/>
            <a:ext cx="21557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dirty="0" err="1">
                <a:solidFill>
                  <a:srgbClr val="001F67"/>
                </a:solidFill>
                <a:ea typeface="ＭＳ Ｐゴシック" charset="0"/>
                <a:cs typeface="Gill Sans" charset="0"/>
              </a:rPr>
              <a:t>Instabiliteit</a:t>
            </a:r>
            <a:endParaRPr lang="en-US" sz="3600" dirty="0">
              <a:solidFill>
                <a:srgbClr val="001F67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9469" name="Rectangle 13"/>
          <p:cNvSpPr>
            <a:spLocks/>
          </p:cNvSpPr>
          <p:nvPr/>
        </p:nvSpPr>
        <p:spPr bwMode="auto">
          <a:xfrm>
            <a:off x="6213785" y="4564837"/>
            <a:ext cx="160861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3600" dirty="0" err="1">
                <a:solidFill>
                  <a:srgbClr val="001F67"/>
                </a:solidFill>
                <a:ea typeface="ＭＳ Ｐゴシック" charset="0"/>
                <a:cs typeface="Gill Sans" charset="0"/>
              </a:rPr>
              <a:t>Krachts</a:t>
            </a:r>
            <a:r>
              <a:rPr lang="en-US" sz="3600" dirty="0">
                <a:solidFill>
                  <a:srgbClr val="001F67"/>
                </a:solidFill>
                <a:ea typeface="ＭＳ Ｐゴシック" charset="0"/>
                <a:cs typeface="Gill Sans" charset="0"/>
              </a:rPr>
              <a:t>-</a:t>
            </a:r>
          </a:p>
          <a:p>
            <a:r>
              <a:rPr lang="en-US" sz="3600" dirty="0" err="1">
                <a:solidFill>
                  <a:srgbClr val="001F67"/>
                </a:solidFill>
                <a:ea typeface="ＭＳ Ｐゴシック" charset="0"/>
                <a:cs typeface="Gill Sans" charset="0"/>
              </a:rPr>
              <a:t>verlies</a:t>
            </a:r>
            <a:endParaRPr lang="en-US" sz="3600" dirty="0">
              <a:solidFill>
                <a:srgbClr val="001F67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5" name="Titel 1"/>
          <p:cNvSpPr>
            <a:spLocks noGrp="1"/>
          </p:cNvSpPr>
          <p:nvPr>
            <p:ph type="title"/>
          </p:nvPr>
        </p:nvSpPr>
        <p:spPr>
          <a:xfrm>
            <a:off x="1564798" y="11888"/>
            <a:ext cx="10018713" cy="1752599"/>
          </a:xfrm>
        </p:spPr>
        <p:txBody>
          <a:bodyPr/>
          <a:lstStyle/>
          <a:p>
            <a:pPr algn="l"/>
            <a:r>
              <a:rPr lang="nl-NL" b="1" dirty="0"/>
              <a:t>                     4 ‘Diagnosen’:</a:t>
            </a:r>
            <a:br>
              <a:rPr lang="nl-NL" b="1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5317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 r="78287" b="789"/>
          <a:stretch>
            <a:fillRect/>
          </a:stretch>
        </p:blipFill>
        <p:spPr bwMode="auto">
          <a:xfrm>
            <a:off x="10336093" y="1101534"/>
            <a:ext cx="1198033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458" name="Rectangle 2"/>
          <p:cNvSpPr>
            <a:spLocks/>
          </p:cNvSpPr>
          <p:nvPr/>
        </p:nvSpPr>
        <p:spPr bwMode="auto">
          <a:xfrm>
            <a:off x="304800" y="6616700"/>
            <a:ext cx="11599333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400">
                <a:solidFill>
                  <a:srgbClr val="001445"/>
                </a:solidFill>
                <a:ea typeface="ＭＳ Ｐゴシック" charset="0"/>
                <a:cs typeface="Gill Sans" charset="0"/>
              </a:rPr>
              <a:t> schoudergroep TerBrugGen</a:t>
            </a:r>
          </a:p>
        </p:txBody>
      </p:sp>
      <p:sp>
        <p:nvSpPr>
          <p:cNvPr id="19470" name="Rectangle 14"/>
          <p:cNvSpPr>
            <a:spLocks/>
          </p:cNvSpPr>
          <p:nvPr/>
        </p:nvSpPr>
        <p:spPr bwMode="auto">
          <a:xfrm>
            <a:off x="1453140" y="1101534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endParaRPr lang="en-US" sz="3600" dirty="0">
              <a:solidFill>
                <a:srgbClr val="000000"/>
              </a:solidFill>
              <a:latin typeface="Calibri"/>
              <a:ea typeface="ＭＳ Ｐゴシック" charset="0"/>
              <a:cs typeface="Calibri"/>
            </a:endParaRPr>
          </a:p>
        </p:txBody>
      </p:sp>
      <p:sp>
        <p:nvSpPr>
          <p:cNvPr id="14" name="Tijdelijke aanduiding voor inhoud 2"/>
          <p:cNvSpPr>
            <a:spLocks noGrp="1"/>
          </p:cNvSpPr>
          <p:nvPr>
            <p:ph idx="1"/>
          </p:nvPr>
        </p:nvSpPr>
        <p:spPr>
          <a:xfrm>
            <a:off x="1484309" y="1318181"/>
            <a:ext cx="10018713" cy="3947529"/>
          </a:xfrm>
        </p:spPr>
        <p:txBody>
          <a:bodyPr>
            <a:no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Instabiliteit: stabiliserende oefeningen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Stijfheid: Stretchoefeningen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Pijn: NSAID, infiltratie, afhankelijk van oorzaak FT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Krachtsverlies: idem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467601" y="0"/>
            <a:ext cx="10018713" cy="1371219"/>
          </a:xfrm>
        </p:spPr>
        <p:txBody>
          <a:bodyPr/>
          <a:lstStyle/>
          <a:p>
            <a:r>
              <a:rPr lang="nl-NL" b="1" dirty="0"/>
              <a:t>Behandeling</a:t>
            </a:r>
          </a:p>
        </p:txBody>
      </p:sp>
    </p:spTree>
    <p:extLst>
      <p:ext uri="{BB962C8B-B14F-4D97-AF65-F5344CB8AC3E}">
        <p14:creationId xmlns:p14="http://schemas.microsoft.com/office/powerpoint/2010/main" val="286063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Inhoud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09" y="1876777"/>
            <a:ext cx="10018713" cy="3124201"/>
          </a:xfrm>
        </p:spPr>
        <p:txBody>
          <a:bodyPr/>
          <a:lstStyle/>
          <a:p>
            <a:r>
              <a:rPr lang="nl-NL" dirty="0"/>
              <a:t>Introductie</a:t>
            </a:r>
          </a:p>
          <a:p>
            <a:r>
              <a:rPr lang="nl-NL" dirty="0"/>
              <a:t>NHG standaard schouderklachten en behandeling huisarts</a:t>
            </a:r>
          </a:p>
          <a:p>
            <a:r>
              <a:rPr lang="nl-NL" dirty="0"/>
              <a:t>Schouderspreekuur</a:t>
            </a:r>
          </a:p>
          <a:p>
            <a:r>
              <a:rPr lang="nl-NL" dirty="0"/>
              <a:t>Powerlifting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4763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1026" y="0"/>
            <a:ext cx="10018713" cy="1752599"/>
          </a:xfrm>
        </p:spPr>
        <p:txBody>
          <a:bodyPr/>
          <a:lstStyle/>
          <a:p>
            <a:r>
              <a:rPr lang="nl-NL" dirty="0"/>
              <a:t>	</a:t>
            </a:r>
            <a:r>
              <a:rPr lang="nl-NL" b="1" dirty="0"/>
              <a:t>Voordelen van deze schouderstraat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1916723"/>
            <a:ext cx="10018713" cy="421151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1. Vroegtijdig stellen van diagnose (eigen beeldvorming) en gerichte behandeling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2. Zeer korte lijn met fysiotherapeuten en orthopeden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3. Gestandaardiseerd of geuniformiseerd schouderonderzoek plaats vindt zodat wij goed communiceren op afstand.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4. Samen spreekuur met schouderfysiotherapeut (leren van elkaar)</a:t>
            </a:r>
          </a:p>
        </p:txBody>
      </p:sp>
    </p:spTree>
    <p:extLst>
      <p:ext uri="{BB962C8B-B14F-4D97-AF65-F5344CB8AC3E}">
        <p14:creationId xmlns:p14="http://schemas.microsoft.com/office/powerpoint/2010/main" val="377717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7187" y="0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				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Powerlifting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541585" y="1445935"/>
            <a:ext cx="10515600" cy="47222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Bonden: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KNKF 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Powerlifting Holland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Powerlifting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Squat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Bankdrukken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Deadlift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06" y="1651865"/>
            <a:ext cx="5311968" cy="82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					           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Squat</a:t>
            </a:r>
          </a:p>
        </p:txBody>
      </p:sp>
      <p:pic>
        <p:nvPicPr>
          <p:cNvPr id="5" name="Sheet 17 Art videoplayback0RPFLU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0800" y="1308648"/>
            <a:ext cx="7845423" cy="44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05180" y="0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				            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Bankdrukken</a:t>
            </a:r>
          </a:p>
        </p:txBody>
      </p:sp>
      <p:pic>
        <p:nvPicPr>
          <p:cNvPr id="9" name="Film Art Asrian videoplaybackAQ62B4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1745" y="1396467"/>
            <a:ext cx="6285582" cy="47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1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dirty="0"/>
              <a:t>	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Bankdrukken (</a:t>
            </a:r>
            <a:r>
              <a:rPr lang="nl-NL" sz="3200" b="1" dirty="0">
                <a:latin typeface="Calibri" panose="020F0502020204030204" pitchFamily="34" charset="0"/>
                <a:cs typeface="Calibri" panose="020F0502020204030204" pitchFamily="34" charset="0"/>
              </a:rPr>
              <a:t>levensgevaarlijk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5" name="Sheet 19 Art videoplaybackJA4ZR0V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3684" y="1681529"/>
            <a:ext cx="7051430" cy="39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9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					            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Deadlift</a:t>
            </a:r>
          </a:p>
        </p:txBody>
      </p:sp>
      <p:pic>
        <p:nvPicPr>
          <p:cNvPr id="8" name="Sheet 20 Art videoplaybackFN7X78C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23941" y="1380393"/>
            <a:ext cx="7768490" cy="436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6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45858" y="0"/>
            <a:ext cx="10018713" cy="1752599"/>
          </a:xfrm>
        </p:spPr>
        <p:txBody>
          <a:bodyPr/>
          <a:lstStyle/>
          <a:p>
            <a:pPr algn="l"/>
            <a:r>
              <a:rPr lang="nl-NL"/>
              <a:t>     				               </a:t>
            </a:r>
            <a:r>
              <a:rPr lang="nl-NL" b="1">
                <a:latin typeface="Calibri" panose="020F0502020204030204" pitchFamily="34" charset="0"/>
                <a:cs typeface="Calibri" panose="020F0502020204030204" pitchFamily="34" charset="0"/>
              </a:rPr>
              <a:t>Art of Power</a:t>
            </a:r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2666999"/>
            <a:ext cx="10018713" cy="312420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Krachtsportvereniging “ Art of Power”</a:t>
            </a:r>
          </a:p>
          <a:p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Opgericht in Nijmegen door: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Voorzitter:				Art Asrian				(huisarts)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Penningmeester:		Ninki Minderhoud		(radioloog)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Secretaris:				Niek van Elk			(anesthesist)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3219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752599"/>
          </a:xfrm>
        </p:spPr>
        <p:txBody>
          <a:bodyPr/>
          <a:lstStyle/>
          <a:p>
            <a:pPr algn="l"/>
            <a:r>
              <a:rPr lang="nl-NL"/>
              <a:t>                          </a:t>
            </a:r>
            <a:r>
              <a:rPr lang="nl-NL" b="1">
                <a:latin typeface="Calibri" panose="020F0502020204030204" pitchFamily="34" charset="0"/>
                <a:cs typeface="Calibri" panose="020F0502020204030204" pitchFamily="34" charset="0"/>
              </a:rPr>
              <a:t>Eigen prestaties</a:t>
            </a:r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1565031"/>
            <a:ext cx="10018713" cy="4334607"/>
          </a:xfrm>
        </p:spPr>
        <p:txBody>
          <a:bodyPr>
            <a:normAutofit/>
          </a:bodyPr>
          <a:lstStyle/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Meervoudig NL kampioen bankdrukken 83kg-93kg klasse</a:t>
            </a:r>
          </a:p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Beste prestatie:</a:t>
            </a:r>
          </a:p>
          <a:p>
            <a:pPr lvl="1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-Squat:		220kg</a:t>
            </a:r>
          </a:p>
          <a:p>
            <a:pPr lvl="1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-Bankdrukken:	230kg</a:t>
            </a:r>
          </a:p>
          <a:p>
            <a:pPr lvl="1"/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-Deadlift: 		235kg</a:t>
            </a:r>
          </a:p>
          <a:p>
            <a:pPr marL="0" indent="0">
              <a:buNone/>
            </a:pPr>
            <a:endParaRPr lang="nl-NL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Deelname WK 2014 te Kaunas Litouwen</a:t>
            </a:r>
          </a:p>
          <a:p>
            <a:r>
              <a:rPr lang="nl-NL">
                <a:latin typeface="Calibri" panose="020F0502020204030204" pitchFamily="34" charset="0"/>
                <a:cs typeface="Calibri" panose="020F0502020204030204" pitchFamily="34" charset="0"/>
              </a:rPr>
              <a:t>NL record bankdrukken in 83kg klasse, 190kg Alkmaar 2011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361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duotone>
                <a:schemeClr val="bg2">
                  <a:shade val="76000"/>
                  <a:satMod val="180000"/>
                </a:schemeClr>
                <a:schemeClr val="bg2">
                  <a:tint val="80000"/>
                  <a:satMod val="120000"/>
                  <a:lumMod val="180000"/>
                </a:schemeClr>
              </a:duotone>
            </a:blip>
            <a:stretch/>
          </a:blipFill>
          <a:ln>
            <a:noFill/>
          </a:ln>
          <a:effectLst/>
        </p:spPr>
      </p:sp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13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5" name="Freeform 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6" name="Freeform 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grpSp>
        <p:nvGrpSpPr>
          <p:cNvPr id="20" name="Group 19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21" name="Freeform 6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9" name="Freeform 7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0" name="Freeform 8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1" name="Freeform 9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2" name="Freeform 10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33" name="Freeform 11"/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8" name="Freeform: Shape 2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6066" y="321734"/>
            <a:ext cx="11074201" cy="6214533"/>
          </a:xfrm>
          <a:custGeom>
            <a:avLst/>
            <a:gdLst>
              <a:gd name="connsiteX0" fmla="*/ 815396 w 11074201"/>
              <a:gd name="connsiteY0" fmla="*/ 0 h 6214533"/>
              <a:gd name="connsiteX1" fmla="*/ 11074201 w 11074201"/>
              <a:gd name="connsiteY1" fmla="*/ 0 h 6214533"/>
              <a:gd name="connsiteX2" fmla="*/ 11074201 w 11074201"/>
              <a:gd name="connsiteY2" fmla="*/ 6214533 h 6214533"/>
              <a:gd name="connsiteX3" fmla="*/ 1498193 w 11074201"/>
              <a:gd name="connsiteY3" fmla="*/ 6214533 h 6214533"/>
              <a:gd name="connsiteX4" fmla="*/ 0 w 11074201"/>
              <a:gd name="connsiteY4" fmla="*/ 4992543 h 6214533"/>
              <a:gd name="connsiteX5" fmla="*/ 433971 w 11074201"/>
              <a:gd name="connsiteY5" fmla="*/ 2335405 h 6214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74201" h="6214533">
                <a:moveTo>
                  <a:pt x="815396" y="0"/>
                </a:moveTo>
                <a:lnTo>
                  <a:pt x="11074201" y="0"/>
                </a:lnTo>
                <a:lnTo>
                  <a:pt x="11074201" y="6214533"/>
                </a:lnTo>
                <a:lnTo>
                  <a:pt x="1498193" y="6214533"/>
                </a:lnTo>
                <a:lnTo>
                  <a:pt x="0" y="4992543"/>
                </a:lnTo>
                <a:cubicBezTo>
                  <a:pt x="141071" y="4106831"/>
                  <a:pt x="287521" y="3221118"/>
                  <a:pt x="433971" y="2335405"/>
                </a:cubicBezTo>
                <a:close/>
              </a:path>
            </a:pathLst>
          </a:custGeom>
          <a:solidFill>
            <a:srgbClr val="FFFFFF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  <a:tileRect/>
            </a:gra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334" y="974724"/>
            <a:ext cx="3466059" cy="489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2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09" y="-29034"/>
            <a:ext cx="10018713" cy="1752599"/>
          </a:xfrm>
        </p:spPr>
        <p:txBody>
          <a:bodyPr/>
          <a:lstStyle/>
          <a:p>
            <a:pPr algn="l"/>
            <a:r>
              <a:rPr lang="nl-NL" dirty="0"/>
              <a:t>                                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Introductie</a:t>
            </a:r>
          </a:p>
        </p:txBody>
      </p:sp>
      <p:sp>
        <p:nvSpPr>
          <p:cNvPr id="4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HC Zuid te Terneuzen </a:t>
            </a:r>
            <a:r>
              <a:rPr lang="nl-NL" sz="3100" i="1" dirty="0">
                <a:latin typeface="Calibri" panose="020F0502020204030204" pitchFamily="34" charset="0"/>
                <a:cs typeface="Calibri" panose="020F0502020204030204" pitchFamily="34" charset="0"/>
              </a:rPr>
              <a:t>(mede-eigenaar)   </a:t>
            </a:r>
          </a:p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4 fte huisartsen: 10.000 patiënten</a:t>
            </a:r>
          </a:p>
          <a:p>
            <a:pPr marL="0" indent="0">
              <a:buNone/>
            </a:pP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marL="0" indent="0">
              <a:buNone/>
            </a:pP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Huisartsenpraktijk Pallion te Hulst  </a:t>
            </a:r>
            <a:r>
              <a:rPr lang="nl-NL" sz="3100" i="1" dirty="0">
                <a:latin typeface="Calibri" panose="020F0502020204030204" pitchFamily="34" charset="0"/>
                <a:cs typeface="Calibri" panose="020F0502020204030204" pitchFamily="34" charset="0"/>
              </a:rPr>
              <a:t>(samenwerking)</a:t>
            </a:r>
          </a:p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5 fte huisartsen: 12.000 patiënten                                 </a:t>
            </a:r>
          </a:p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Schouderspreekuur op woensdag   </a:t>
            </a:r>
          </a:p>
          <a:p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99" y="2048473"/>
            <a:ext cx="2498250" cy="153077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753" y="4553866"/>
            <a:ext cx="3381201" cy="111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54649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NHG standaard </a:t>
            </a:r>
            <a:b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schouderklachten	2008</a:t>
            </a:r>
            <a:endParaRPr lang="nl-NL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16577" y="2000954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Epidemiologie: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Incidentie 24 episodes per 1000 patiëntjaren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Prevalentie 35 per 1000 patiënten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Praktijk van 2500  3 patiënten per week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152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Beloop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93999" y="1752599"/>
            <a:ext cx="10018713" cy="3124201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Na 6 weken is 30% hersteld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Na 6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mnd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is 50% hersteld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Na 1 jaar 60% hersteld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40% langdurig klachten &gt;1 jaar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9374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Prognose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87510" y="2158999"/>
            <a:ext cx="10018713" cy="37563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Ongunstig indien: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- Langdurig en erg pijnlijk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- Geleidelijk ontstaan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- Bijkomende factoren: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Nekklachten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Fysieke belastingen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Psychosociale factoren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434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63442" y="0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Pathofysiologie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4870" y="1496558"/>
            <a:ext cx="10515600" cy="4583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Onduidelijkheid over de factoren die betrokken zijn bij  het ontstaan van klachten:</a:t>
            </a:r>
          </a:p>
          <a:p>
            <a:pPr marL="0" indent="0">
              <a:buNone/>
            </a:pP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Aseptische ontsteking van de structuren in de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SA ruimte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: 	impingementsyndroom, bursitis subacromialis,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tendinopathie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en rupturen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Aseptische ontsteking van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het glenohumerale gewricht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: frozen shoulder, traumatische artritis en artrose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Glenohumerale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instabiliteit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Afwijkingen van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het acromio- en sternoclaviculaire gewricht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Functiestoornissen van het </a:t>
            </a:r>
            <a:r>
              <a:rPr lang="nl-NL" b="1" u="sng" dirty="0">
                <a:latin typeface="Calibri" panose="020F0502020204030204" pitchFamily="34" charset="0"/>
                <a:cs typeface="Calibri" panose="020F0502020204030204" pitchFamily="34" charset="0"/>
              </a:rPr>
              <a:t>CWK en cervicothoracale overgang</a:t>
            </a:r>
          </a:p>
        </p:txBody>
      </p:sp>
    </p:spTree>
    <p:extLst>
      <p:ext uri="{BB962C8B-B14F-4D97-AF65-F5344CB8AC3E}">
        <p14:creationId xmlns:p14="http://schemas.microsoft.com/office/powerpoint/2010/main" val="205555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140677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Indeling schouderklachten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1679331"/>
            <a:ext cx="10018713" cy="4554416"/>
          </a:xfrm>
        </p:spPr>
        <p:txBody>
          <a:bodyPr>
            <a:normAutofit fontScale="85000" lnSpcReduction="10000"/>
          </a:bodyPr>
          <a:lstStyle/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Schouderklachten </a:t>
            </a:r>
            <a:r>
              <a:rPr lang="nl-NL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mèt passieve bewegingsbeperking 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nl-NL" sz="3100" i="1" dirty="0">
                <a:latin typeface="Calibri" panose="020F0502020204030204" pitchFamily="34" charset="0"/>
                <a:cs typeface="Calibri" panose="020F0502020204030204" pitchFamily="34" charset="0"/>
              </a:rPr>
              <a:t>beperkte bewegingsuitslag in exorotatie- en/of abductierichting bij passieve tests</a:t>
            </a:r>
          </a:p>
          <a:p>
            <a:pPr marL="0" indent="0">
              <a:buNone/>
            </a:pP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Schouderklachten zónder passieve bewegingsbeperkingen</a:t>
            </a:r>
            <a:r>
              <a:rPr lang="nl-NL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nl-NL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mét een pijnlijk trajec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t in de abductie 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nl-NL" sz="3100" i="1" dirty="0">
                <a:latin typeface="Calibri" panose="020F0502020204030204" pitchFamily="34" charset="0"/>
                <a:cs typeface="Calibri" panose="020F0502020204030204" pitchFamily="34" charset="0"/>
              </a:rPr>
              <a:t>actieve en/of passieve abductie, zonder beperking van de 	passieve bewegingsuitslag</a:t>
            </a:r>
          </a:p>
          <a:p>
            <a:pPr marL="0" indent="0">
              <a:buNone/>
            </a:pPr>
            <a:endParaRPr lang="nl-NL" sz="3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3100" u="sng" dirty="0">
                <a:latin typeface="Calibri" panose="020F0502020204030204" pitchFamily="34" charset="0"/>
                <a:cs typeface="Calibri" panose="020F0502020204030204" pitchFamily="34" charset="0"/>
              </a:rPr>
              <a:t>Overige</a:t>
            </a:r>
            <a:r>
              <a:rPr lang="nl-NL" sz="3100" dirty="0">
                <a:latin typeface="Calibri" panose="020F0502020204030204" pitchFamily="34" charset="0"/>
                <a:cs typeface="Calibri" panose="020F0502020204030204" pitchFamily="34" charset="0"/>
              </a:rPr>
              <a:t> schouderklachten zónder passieve bewegingsbeperkingen en zónder pijn in het abductietraject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21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4310" y="260841"/>
            <a:ext cx="10018713" cy="1752599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Richtlijnen diagnostiek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84310" y="1890346"/>
            <a:ext cx="10018713" cy="3900855"/>
          </a:xfrm>
        </p:spPr>
        <p:txBody>
          <a:bodyPr>
            <a:normAutofit/>
          </a:bodyPr>
          <a:lstStyle/>
          <a:p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Anamnese</a:t>
            </a:r>
          </a:p>
          <a:p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Lichamelijk onderzoek</a:t>
            </a:r>
          </a:p>
          <a:p>
            <a:pPr lvl="1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Actieve abductie</a:t>
            </a:r>
          </a:p>
          <a:p>
            <a:pPr lvl="1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Passieve abductie</a:t>
            </a:r>
          </a:p>
          <a:p>
            <a:pPr lvl="1"/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Passieve exorotatie</a:t>
            </a:r>
          </a:p>
          <a:p>
            <a:pPr marL="457200" lvl="1" indent="0">
              <a:buNone/>
            </a:pPr>
            <a:endParaRPr lang="nl-NL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r>
              <a:rPr lang="nl-NL" sz="2600" dirty="0">
                <a:latin typeface="Calibri" panose="020F0502020204030204" pitchFamily="34" charset="0"/>
                <a:cs typeface="Calibri" panose="020F0502020204030204" pitchFamily="34" charset="0"/>
              </a:rPr>
              <a:t>Bij nekpijn: nekonderzoek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018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330</TotalTime>
  <Words>800</Words>
  <Application>Microsoft Office PowerPoint</Application>
  <PresentationFormat>Aangepast</PresentationFormat>
  <Paragraphs>199</Paragraphs>
  <Slides>28</Slides>
  <Notes>5</Notes>
  <HiddenSlides>0</HiddenSlides>
  <MMClips>4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29" baseType="lpstr">
      <vt:lpstr>Parallax</vt:lpstr>
      <vt:lpstr>Openingssymposium SportmedX Zeeland</vt:lpstr>
      <vt:lpstr>Inhoud</vt:lpstr>
      <vt:lpstr>                                Introductie</vt:lpstr>
      <vt:lpstr>NHG standaard  schouderklachten 2008</vt:lpstr>
      <vt:lpstr>Beloop</vt:lpstr>
      <vt:lpstr>Prognose</vt:lpstr>
      <vt:lpstr>Pathofysiologie</vt:lpstr>
      <vt:lpstr>Indeling schouderklachten</vt:lpstr>
      <vt:lpstr>Richtlijnen diagnostiek</vt:lpstr>
      <vt:lpstr>Aanvullend onderzoek</vt:lpstr>
      <vt:lpstr>Richtlijnen beleid</vt:lpstr>
      <vt:lpstr>Samenvatting</vt:lpstr>
      <vt:lpstr>   Schouderspreekuur</vt:lpstr>
      <vt:lpstr>                     Schouderspreekuur</vt:lpstr>
      <vt:lpstr>Het gestandaardiseerd Klinisch Onderzoek van de Schouder</vt:lpstr>
      <vt:lpstr>Het gestandaardiseerd Klinisch Onderzoek van de Schouder (vervolg)</vt:lpstr>
      <vt:lpstr>Echografie</vt:lpstr>
      <vt:lpstr>                     4 ‘Diagnosen’: </vt:lpstr>
      <vt:lpstr>Behandeling</vt:lpstr>
      <vt:lpstr> Voordelen van deze schouderstraat</vt:lpstr>
      <vt:lpstr>                     Powerlifting</vt:lpstr>
      <vt:lpstr>                      Squat</vt:lpstr>
      <vt:lpstr>                      Bankdrukken</vt:lpstr>
      <vt:lpstr>       Bankdrukken (levensgevaarlijk)</vt:lpstr>
      <vt:lpstr>                       Deadlift</vt:lpstr>
      <vt:lpstr>                        Art of Power</vt:lpstr>
      <vt:lpstr>                          Eigen prestaties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Openingssymposium SportmedX Zeeland</dc:title>
  <dc:creator>Aspire V5</dc:creator>
  <cp:lastModifiedBy>beheerder</cp:lastModifiedBy>
  <cp:revision>53</cp:revision>
  <dcterms:created xsi:type="dcterms:W3CDTF">2017-05-18T18:00:45Z</dcterms:created>
  <dcterms:modified xsi:type="dcterms:W3CDTF">2017-06-02T09:39:53Z</dcterms:modified>
</cp:coreProperties>
</file>