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700D-76B4-45CF-A97A-4B30CF08CFC0}" type="datetimeFigureOut">
              <a:rPr lang="nl-NL" smtClean="0"/>
              <a:t>17-4-2017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BA29-9761-4D1F-A60D-9C9BB1E497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874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700D-76B4-45CF-A97A-4B30CF08CFC0}" type="datetimeFigureOut">
              <a:rPr lang="nl-NL" smtClean="0"/>
              <a:t>17-4-2017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BA29-9761-4D1F-A60D-9C9BB1E497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031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700D-76B4-45CF-A97A-4B30CF08CFC0}" type="datetimeFigureOut">
              <a:rPr lang="nl-NL" smtClean="0"/>
              <a:t>17-4-2017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BA29-9761-4D1F-A60D-9C9BB1E497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4662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700D-76B4-45CF-A97A-4B30CF08CFC0}" type="datetimeFigureOut">
              <a:rPr lang="nl-NL" smtClean="0"/>
              <a:t>17-4-2017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BA29-9761-4D1F-A60D-9C9BB1E49729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1819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700D-76B4-45CF-A97A-4B30CF08CFC0}" type="datetimeFigureOut">
              <a:rPr lang="nl-NL" smtClean="0"/>
              <a:t>17-4-2017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BA29-9761-4D1F-A60D-9C9BB1E497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2000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700D-76B4-45CF-A97A-4B30CF08CFC0}" type="datetimeFigureOut">
              <a:rPr lang="nl-NL" smtClean="0"/>
              <a:t>17-4-2017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BA29-9761-4D1F-A60D-9C9BB1E497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9666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700D-76B4-45CF-A97A-4B30CF08CFC0}" type="datetimeFigureOut">
              <a:rPr lang="nl-NL" smtClean="0"/>
              <a:t>17-4-2017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BA29-9761-4D1F-A60D-9C9BB1E497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8378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700D-76B4-45CF-A97A-4B30CF08CFC0}" type="datetimeFigureOut">
              <a:rPr lang="nl-NL" smtClean="0"/>
              <a:t>17-4-2017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BA29-9761-4D1F-A60D-9C9BB1E497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954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700D-76B4-45CF-A97A-4B30CF08CFC0}" type="datetimeFigureOut">
              <a:rPr lang="nl-NL" smtClean="0"/>
              <a:t>17-4-2017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BA29-9761-4D1F-A60D-9C9BB1E497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5715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700D-76B4-45CF-A97A-4B30CF08CFC0}" type="datetimeFigureOut">
              <a:rPr lang="nl-NL" smtClean="0"/>
              <a:t>17-4-2017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BA29-9761-4D1F-A60D-9C9BB1E497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008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700D-76B4-45CF-A97A-4B30CF08CFC0}" type="datetimeFigureOut">
              <a:rPr lang="nl-NL" smtClean="0"/>
              <a:t>17-4-2017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BA29-9761-4D1F-A60D-9C9BB1E497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5627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700D-76B4-45CF-A97A-4B30CF08CFC0}" type="datetimeFigureOut">
              <a:rPr lang="nl-NL" smtClean="0"/>
              <a:t>17-4-2017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BA29-9761-4D1F-A60D-9C9BB1E497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9086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700D-76B4-45CF-A97A-4B30CF08CFC0}" type="datetimeFigureOut">
              <a:rPr lang="nl-NL" smtClean="0"/>
              <a:t>17-4-2017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BA29-9761-4D1F-A60D-9C9BB1E497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8339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700D-76B4-45CF-A97A-4B30CF08CFC0}" type="datetimeFigureOut">
              <a:rPr lang="nl-NL" smtClean="0"/>
              <a:t>17-4-2017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BA29-9761-4D1F-A60D-9C9BB1E497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7747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700D-76B4-45CF-A97A-4B30CF08CFC0}" type="datetimeFigureOut">
              <a:rPr lang="nl-NL" smtClean="0"/>
              <a:t>17-4-2017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BA29-9761-4D1F-A60D-9C9BB1E497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724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700D-76B4-45CF-A97A-4B30CF08CFC0}" type="datetimeFigureOut">
              <a:rPr lang="nl-NL" smtClean="0"/>
              <a:t>17-4-2017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BA29-9761-4D1F-A60D-9C9BB1E497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949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700D-76B4-45CF-A97A-4B30CF08CFC0}" type="datetimeFigureOut">
              <a:rPr lang="nl-NL" smtClean="0"/>
              <a:t>17-4-2017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BA29-9761-4D1F-A60D-9C9BB1E497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7991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14700D-76B4-45CF-A97A-4B30CF08CFC0}" type="datetimeFigureOut">
              <a:rPr lang="nl-NL" smtClean="0"/>
              <a:t>17-4-2017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BBA29-9761-4D1F-A60D-9C9BB1E497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35446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youtu.be/4yk7M1DNCQ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7901" y="565607"/>
            <a:ext cx="11503024" cy="3610467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latin typeface="Calibri" panose="020F0502020204030204" pitchFamily="34" charset="0"/>
                <a:cs typeface="Calibri" panose="020F0502020204030204" pitchFamily="34" charset="0"/>
              </a:rPr>
              <a:t>NHG-standaard </a:t>
            </a:r>
            <a:br>
              <a:rPr lang="nl-NL" sz="5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5400" dirty="0">
                <a:latin typeface="Calibri" panose="020F0502020204030204" pitchFamily="34" charset="0"/>
                <a:cs typeface="Calibri" panose="020F0502020204030204" pitchFamily="34" charset="0"/>
              </a:rPr>
              <a:t>Schouder onderzoek en behandeling </a:t>
            </a:r>
            <a:br>
              <a:rPr lang="nl-NL" sz="5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5400" dirty="0">
                <a:latin typeface="Calibri" panose="020F0502020204030204" pitchFamily="34" charset="0"/>
                <a:cs typeface="Calibri" panose="020F0502020204030204" pitchFamily="34" charset="0"/>
              </a:rPr>
              <a:t>in de huisartsenpraktijk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54954" y="4777379"/>
            <a:ext cx="10006381" cy="1189787"/>
          </a:xfrm>
        </p:spPr>
        <p:txBody>
          <a:bodyPr>
            <a:normAutofit fontScale="25000" lnSpcReduction="20000"/>
          </a:bodyPr>
          <a:lstStyle/>
          <a:p>
            <a:endParaRPr lang="nl-NL" dirty="0"/>
          </a:p>
          <a:p>
            <a:endParaRPr lang="nl-NL" dirty="0"/>
          </a:p>
          <a:p>
            <a:pPr algn="ctr"/>
            <a:r>
              <a:rPr lang="nl-NL" sz="8000" dirty="0"/>
              <a:t>                                                                                         </a:t>
            </a:r>
            <a:r>
              <a:rPr lang="nl-NL" sz="9600" b="1" dirty="0"/>
              <a:t>Art </a:t>
            </a:r>
            <a:r>
              <a:rPr lang="nl-NL" sz="9600" b="1" dirty="0" err="1"/>
              <a:t>Asrian,Huisarts</a:t>
            </a:r>
            <a:endParaRPr lang="nl-NL" sz="9600" b="1" dirty="0"/>
          </a:p>
          <a:p>
            <a:pPr algn="ctr"/>
            <a:r>
              <a:rPr lang="nl-NL" sz="9600" b="1" dirty="0"/>
              <a:t>                                                            20 april 2017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" y="184230"/>
            <a:ext cx="1427480" cy="135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4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760" y="162018"/>
            <a:ext cx="9404723" cy="1400530"/>
          </a:xfrm>
        </p:spPr>
        <p:txBody>
          <a:bodyPr/>
          <a:lstStyle/>
          <a:p>
            <a:pPr algn="ctr"/>
            <a:r>
              <a:rPr lang="nl-NL" dirty="0"/>
              <a:t>			</a:t>
            </a:r>
            <a:r>
              <a:rPr lang="nl-NL" sz="4800" dirty="0">
                <a:latin typeface="Calibri" panose="020F0502020204030204" pitchFamily="34" charset="0"/>
                <a:cs typeface="Calibri" panose="020F0502020204030204" pitchFamily="34" charset="0"/>
              </a:rPr>
              <a:t>Richtlijnen beleid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Voorlichting en adviezen</a:t>
            </a:r>
          </a:p>
          <a:p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Analgetica volgens WHO </a:t>
            </a:r>
          </a:p>
          <a:p>
            <a:endParaRPr 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Indien na 2 weken geen verbetering, overweeg: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verlenging analgetica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locale</a:t>
            </a: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injectie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verwijzing oefen of manuele therapie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verwijzing orthopeed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" y="184230"/>
            <a:ext cx="1427480" cy="135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5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2161" y="184230"/>
            <a:ext cx="9404723" cy="1400530"/>
          </a:xfrm>
        </p:spPr>
        <p:txBody>
          <a:bodyPr/>
          <a:lstStyle/>
          <a:p>
            <a:pPr algn="ctr"/>
            <a:r>
              <a:rPr lang="nl-NL" dirty="0"/>
              <a:t>			</a:t>
            </a:r>
            <a:r>
              <a:rPr lang="nl-NL" sz="4800" dirty="0">
                <a:latin typeface="Calibri" panose="020F0502020204030204" pitchFamily="34" charset="0"/>
                <a:cs typeface="Calibri" panose="020F0502020204030204" pitchFamily="34" charset="0"/>
              </a:rPr>
              <a:t>Samenvatting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Relatief vaak voorkomend probleem kan langdurig zijn met grote kans op recidief</a:t>
            </a:r>
          </a:p>
          <a:p>
            <a:pPr marL="0" indent="0">
              <a:buNone/>
            </a:pPr>
            <a:endParaRPr 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Indeling</a:t>
            </a: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-met passieve bewegingsbeperking</a:t>
            </a:r>
          </a:p>
          <a:p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-zonder passieve bewegingsbeperking met </a:t>
            </a:r>
            <a:r>
              <a:rPr lang="nl-NL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painfull</a:t>
            </a:r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arc</a:t>
            </a:r>
            <a:endParaRPr lang="nl-NL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-zonder passieve bewegingsbeperking en zonder </a:t>
            </a:r>
            <a:r>
              <a:rPr lang="nl-NL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painfull</a:t>
            </a:r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arc</a:t>
            </a:r>
            <a:endParaRPr 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Behandeling: voorlichting, pijnstilling evt. </a:t>
            </a:r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injectie en fysio</a:t>
            </a:r>
            <a:endParaRPr 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" y="184230"/>
            <a:ext cx="1427480" cy="135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0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760" y="162018"/>
            <a:ext cx="9404723" cy="1400530"/>
          </a:xfrm>
        </p:spPr>
        <p:txBody>
          <a:bodyPr/>
          <a:lstStyle/>
          <a:p>
            <a:pPr algn="ctr"/>
            <a:r>
              <a:rPr lang="nl-NL" sz="4800" dirty="0">
                <a:latin typeface="Calibri" panose="020F0502020204030204" pitchFamily="34" charset="0"/>
                <a:cs typeface="Calibri" panose="020F0502020204030204" pitchFamily="34" charset="0"/>
              </a:rPr>
              <a:t>Schouderspreekuur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03312" y="1706252"/>
            <a:ext cx="8946541" cy="45421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Spreekuur samen met schouderfysiotherapeut voor “ moeilijke “ patiënten</a:t>
            </a:r>
          </a:p>
          <a:p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Om de week na 17.00uur</a:t>
            </a:r>
          </a:p>
          <a:p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20 min per patiënt</a:t>
            </a:r>
          </a:p>
          <a:p>
            <a:pPr marL="0" indent="0">
              <a:buNone/>
            </a:pPr>
            <a:endParaRPr lang="nl-NL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Pallion:</a:t>
            </a:r>
          </a:p>
          <a:p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Elke woensdag ochtend schouder echo-spreekuur</a:t>
            </a:r>
          </a:p>
          <a:p>
            <a:pPr marL="0" indent="0">
              <a:buNone/>
            </a:pPr>
            <a:endParaRPr lang="nl-NL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Eigen huisarts komt niet verder, </a:t>
            </a:r>
            <a:r>
              <a:rPr lang="nl-NL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evt</a:t>
            </a:r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 doorverwijzing voor diagnostiek of specialist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" y="184230"/>
            <a:ext cx="1427480" cy="135610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483" y="2183035"/>
            <a:ext cx="2164419" cy="420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0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760" y="162018"/>
            <a:ext cx="9404723" cy="1400530"/>
          </a:xfrm>
        </p:spPr>
        <p:txBody>
          <a:bodyPr/>
          <a:lstStyle/>
          <a:p>
            <a:pPr algn="ctr"/>
            <a:r>
              <a:rPr lang="nl-NL" sz="4800" dirty="0">
                <a:latin typeface="Calibri" panose="020F0502020204030204" pitchFamily="34" charset="0"/>
                <a:cs typeface="Calibri" panose="020F0502020204030204" pitchFamily="34" charset="0"/>
              </a:rPr>
              <a:t>Schouderspreekuur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Anamnese</a:t>
            </a:r>
          </a:p>
          <a:p>
            <a:endParaRPr lang="nl-NL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Lichamelijk onderzoek (volgens collega </a:t>
            </a:r>
            <a:r>
              <a:rPr lang="nl-NL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Karelse</a:t>
            </a:r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nl-NL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Echografie dynamisch</a:t>
            </a:r>
          </a:p>
          <a:p>
            <a:endParaRPr lang="nl-NL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Diagnose</a:t>
            </a:r>
          </a:p>
          <a:p>
            <a:endParaRPr lang="nl-NL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Behandeling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" y="184230"/>
            <a:ext cx="1427480" cy="135610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85" y="473536"/>
            <a:ext cx="3164264" cy="237319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880" y="3629660"/>
            <a:ext cx="3789680" cy="284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4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" y="184230"/>
            <a:ext cx="1427480" cy="135610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777" y="1540336"/>
            <a:ext cx="2741411" cy="328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4293"/>
          </a:xfrm>
        </p:spPr>
        <p:txBody>
          <a:bodyPr>
            <a:normAutofit/>
          </a:bodyPr>
          <a:lstStyle/>
          <a:p>
            <a:r>
              <a:rPr lang="nl-NL" sz="4800" dirty="0"/>
              <a:t>                             </a:t>
            </a:r>
            <a:r>
              <a:rPr lang="nl-NL" sz="4800" dirty="0">
                <a:latin typeface="Calibri" panose="020F0502020204030204" pitchFamily="34" charset="0"/>
                <a:cs typeface="Calibri" panose="020F0502020204030204" pitchFamily="34" charset="0"/>
              </a:rPr>
              <a:t>Inleiding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721231"/>
            <a:ext cx="8946541" cy="47549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HC Zuid te Terneuzen </a:t>
            </a:r>
            <a:r>
              <a:rPr lang="nl-NL" sz="3000" i="1" dirty="0">
                <a:latin typeface="Calibri" panose="020F0502020204030204" pitchFamily="34" charset="0"/>
                <a:cs typeface="Calibri" panose="020F0502020204030204" pitchFamily="34" charset="0"/>
              </a:rPr>
              <a:t>(mede-eigenaar)</a:t>
            </a:r>
            <a:endParaRPr lang="nl-NL" sz="3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4 fte huisartsen: 10.000 patiënten</a:t>
            </a:r>
          </a:p>
          <a:p>
            <a:pPr marL="0" indent="0">
              <a:buNone/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endParaRPr 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Huisartsenpraktijk Pallion te Hulst  </a:t>
            </a:r>
            <a:r>
              <a:rPr lang="nl-NL" sz="3000" i="1" dirty="0">
                <a:latin typeface="Calibri" panose="020F0502020204030204" pitchFamily="34" charset="0"/>
                <a:cs typeface="Calibri" panose="020F0502020204030204" pitchFamily="34" charset="0"/>
              </a:rPr>
              <a:t>(samenwerking)</a:t>
            </a:r>
          </a:p>
          <a:p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5 fte huisartsen: 12.000 patiënten                                 </a:t>
            </a:r>
          </a:p>
          <a:p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Schouderspreekuur op woensdag</a:t>
            </a:r>
          </a:p>
          <a:p>
            <a:endParaRPr 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https://youtu.be/4yk7M1DNCQA</a:t>
            </a: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753" y="4098722"/>
            <a:ext cx="3670169" cy="120566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753" y="1760313"/>
            <a:ext cx="2498250" cy="153077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760" y="184230"/>
            <a:ext cx="1427480" cy="135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6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6805" y="139806"/>
            <a:ext cx="11545889" cy="1760712"/>
          </a:xfrm>
        </p:spPr>
        <p:txBody>
          <a:bodyPr>
            <a:normAutofit/>
          </a:bodyPr>
          <a:lstStyle/>
          <a:p>
            <a:pPr algn="ctr"/>
            <a:r>
              <a:rPr lang="nl-NL" sz="4800" dirty="0">
                <a:latin typeface="Calibri" panose="020F0502020204030204" pitchFamily="34" charset="0"/>
                <a:cs typeface="Calibri" panose="020F0502020204030204" pitchFamily="34" charset="0"/>
              </a:rPr>
              <a:t>NHG standaard </a:t>
            </a:r>
            <a:br>
              <a:rPr lang="nl-NL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4800" dirty="0">
                <a:latin typeface="Calibri" panose="020F0502020204030204" pitchFamily="34" charset="0"/>
                <a:cs typeface="Calibri" panose="020F0502020204030204" pitchFamily="34" charset="0"/>
              </a:rPr>
              <a:t>schouderklachten	2008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88352" y="1900518"/>
            <a:ext cx="8946541" cy="4195481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Epidemiologie:</a:t>
            </a:r>
          </a:p>
          <a:p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Incidentie 24 episodes per 1000 patiëntjaren</a:t>
            </a:r>
          </a:p>
          <a:p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Prevalentie 35 per 1000 patiënten</a:t>
            </a:r>
          </a:p>
          <a:p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Praktijk van 2500  3 patiënten per week</a:t>
            </a:r>
          </a:p>
          <a:p>
            <a:pPr marL="0" indent="0">
              <a:buNone/>
            </a:pPr>
            <a:endParaRPr 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" y="184230"/>
            <a:ext cx="1427480" cy="135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4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760" y="139806"/>
            <a:ext cx="9404723" cy="1400530"/>
          </a:xfrm>
        </p:spPr>
        <p:txBody>
          <a:bodyPr/>
          <a:lstStyle/>
          <a:p>
            <a:pPr algn="ctr"/>
            <a:r>
              <a:rPr lang="nl-NL" sz="36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nl-NL" sz="4800" dirty="0">
                <a:latin typeface="Calibri" panose="020F0502020204030204" pitchFamily="34" charset="0"/>
                <a:cs typeface="Calibri" panose="020F0502020204030204" pitchFamily="34" charset="0"/>
              </a:rPr>
              <a:t>Beloop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Na 6 weken is 30% hersteld</a:t>
            </a:r>
          </a:p>
          <a:p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Na 6 </a:t>
            </a:r>
            <a:r>
              <a:rPr 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mnd</a:t>
            </a: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is 50% hersteld</a:t>
            </a:r>
          </a:p>
          <a:p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Na 1 jaar 60% hersteld</a:t>
            </a:r>
          </a:p>
          <a:p>
            <a:pPr marL="0" indent="0">
              <a:buNone/>
            </a:pPr>
            <a:endParaRPr 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40% langdurig klachten&gt;1 jaar.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" y="184230"/>
            <a:ext cx="1427480" cy="135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4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760" y="184230"/>
            <a:ext cx="9404723" cy="1400530"/>
          </a:xfrm>
        </p:spPr>
        <p:txBody>
          <a:bodyPr/>
          <a:lstStyle/>
          <a:p>
            <a:pPr algn="ctr"/>
            <a:r>
              <a:rPr lang="nl-NL" dirty="0"/>
              <a:t>				</a:t>
            </a:r>
            <a:r>
              <a:rPr lang="nl-NL" sz="4800" dirty="0">
                <a:latin typeface="Calibri" panose="020F0502020204030204" pitchFamily="34" charset="0"/>
                <a:cs typeface="Calibri" panose="020F0502020204030204" pitchFamily="34" charset="0"/>
              </a:rPr>
              <a:t>Prognose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52500" y="1808824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Ongunstig indien:</a:t>
            </a:r>
          </a:p>
          <a:p>
            <a:pPr marL="0" indent="0">
              <a:buNone/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-Langdurig en erg pijnlijk</a:t>
            </a:r>
          </a:p>
          <a:p>
            <a:pPr marL="0" indent="0">
              <a:buNone/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-Geleidelijk ontstaan</a:t>
            </a:r>
          </a:p>
          <a:p>
            <a:pPr marL="0" indent="0">
              <a:buNone/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-Bijkomende factoren: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600" dirty="0">
                <a:latin typeface="Calibri" panose="020F0502020204030204" pitchFamily="34" charset="0"/>
                <a:cs typeface="Calibri" panose="020F0502020204030204" pitchFamily="34" charset="0"/>
              </a:rPr>
              <a:t>Nekklachten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600" dirty="0">
                <a:latin typeface="Calibri" panose="020F0502020204030204" pitchFamily="34" charset="0"/>
                <a:cs typeface="Calibri" panose="020F0502020204030204" pitchFamily="34" charset="0"/>
              </a:rPr>
              <a:t>fysieke belastingen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600" dirty="0">
                <a:latin typeface="Calibri" panose="020F0502020204030204" pitchFamily="34" charset="0"/>
                <a:cs typeface="Calibri" panose="020F0502020204030204" pitchFamily="34" charset="0"/>
              </a:rPr>
              <a:t>psychosociale factoren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" y="184230"/>
            <a:ext cx="1427480" cy="135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6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760" y="184230"/>
            <a:ext cx="9404723" cy="1400530"/>
          </a:xfrm>
        </p:spPr>
        <p:txBody>
          <a:bodyPr/>
          <a:lstStyle/>
          <a:p>
            <a:pPr algn="ctr"/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</a:t>
            </a:r>
            <a:r>
              <a:rPr lang="nl-NL" sz="4800" dirty="0">
                <a:latin typeface="Calibri" panose="020F0502020204030204" pitchFamily="34" charset="0"/>
                <a:cs typeface="Calibri" panose="020F0502020204030204" pitchFamily="34" charset="0"/>
              </a:rPr>
              <a:t>Pathofysologie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0991" y="1780544"/>
            <a:ext cx="11479803" cy="467289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l-NL" sz="11200" dirty="0">
                <a:latin typeface="Calibri" panose="020F0502020204030204" pitchFamily="34" charset="0"/>
                <a:cs typeface="Calibri" panose="020F0502020204030204" pitchFamily="34" charset="0"/>
              </a:rPr>
              <a:t>Onduidelijkheid over de factoren die betrokken zijn bij  het ontstaan van klachten:</a:t>
            </a:r>
          </a:p>
          <a:p>
            <a:pPr marL="0" indent="0">
              <a:buNone/>
            </a:pPr>
            <a:endParaRPr lang="nl-NL" sz="1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sz="11200" dirty="0">
                <a:latin typeface="Calibri" panose="020F0502020204030204" pitchFamily="34" charset="0"/>
                <a:cs typeface="Calibri" panose="020F0502020204030204" pitchFamily="34" charset="0"/>
              </a:rPr>
              <a:t>Aseptische ontsteking van de structuren in de SA ruimte: 	</a:t>
            </a:r>
            <a:r>
              <a:rPr lang="nl-NL" sz="9600" dirty="0" err="1">
                <a:latin typeface="Calibri" panose="020F0502020204030204" pitchFamily="34" charset="0"/>
                <a:cs typeface="Calibri" panose="020F0502020204030204" pitchFamily="34" charset="0"/>
              </a:rPr>
              <a:t>impingementsyndroom</a:t>
            </a:r>
            <a:r>
              <a:rPr lang="nl-NL" sz="9600" dirty="0">
                <a:latin typeface="Calibri" panose="020F0502020204030204" pitchFamily="34" charset="0"/>
                <a:cs typeface="Calibri" panose="020F0502020204030204" pitchFamily="34" charset="0"/>
              </a:rPr>
              <a:t>, bursitis </a:t>
            </a:r>
            <a:r>
              <a:rPr lang="nl-NL" sz="9600" dirty="0" err="1">
                <a:latin typeface="Calibri" panose="020F0502020204030204" pitchFamily="34" charset="0"/>
                <a:cs typeface="Calibri" panose="020F0502020204030204" pitchFamily="34" charset="0"/>
              </a:rPr>
              <a:t>subacromialis</a:t>
            </a:r>
            <a:r>
              <a:rPr lang="nl-NL" sz="9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l-NL" sz="9600" dirty="0" err="1">
                <a:latin typeface="Calibri" panose="020F0502020204030204" pitchFamily="34" charset="0"/>
                <a:cs typeface="Calibri" panose="020F0502020204030204" pitchFamily="34" charset="0"/>
              </a:rPr>
              <a:t>tendinopathie</a:t>
            </a:r>
            <a:r>
              <a:rPr lang="nl-NL" sz="9600" dirty="0">
                <a:latin typeface="Calibri" panose="020F0502020204030204" pitchFamily="34" charset="0"/>
                <a:cs typeface="Calibri" panose="020F0502020204030204" pitchFamily="34" charset="0"/>
              </a:rPr>
              <a:t> en rupturen</a:t>
            </a:r>
            <a:endParaRPr lang="nl-NL" sz="1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sz="11200" dirty="0">
                <a:latin typeface="Calibri" panose="020F0502020204030204" pitchFamily="34" charset="0"/>
                <a:cs typeface="Calibri" panose="020F0502020204030204" pitchFamily="34" charset="0"/>
              </a:rPr>
              <a:t>Aseptische ontsteking van het glenohumerale gewricht: </a:t>
            </a:r>
          </a:p>
          <a:p>
            <a:pPr marL="0" indent="0">
              <a:buNone/>
            </a:pPr>
            <a:r>
              <a:rPr lang="nl-NL" sz="11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nl-NL" sz="9600" dirty="0" err="1">
                <a:latin typeface="Calibri" panose="020F0502020204030204" pitchFamily="34" charset="0"/>
                <a:cs typeface="Calibri" panose="020F0502020204030204" pitchFamily="34" charset="0"/>
              </a:rPr>
              <a:t>frozen</a:t>
            </a:r>
            <a:r>
              <a:rPr lang="nl-NL" sz="9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9600" dirty="0" err="1">
                <a:latin typeface="Calibri" panose="020F0502020204030204" pitchFamily="34" charset="0"/>
                <a:cs typeface="Calibri" panose="020F0502020204030204" pitchFamily="34" charset="0"/>
              </a:rPr>
              <a:t>shoulder</a:t>
            </a:r>
            <a:r>
              <a:rPr lang="nl-NL" sz="9600" dirty="0">
                <a:latin typeface="Calibri" panose="020F0502020204030204" pitchFamily="34" charset="0"/>
                <a:cs typeface="Calibri" panose="020F0502020204030204" pitchFamily="34" charset="0"/>
              </a:rPr>
              <a:t>, traumatische artritis en artrose</a:t>
            </a:r>
            <a:endParaRPr lang="nl-NL" sz="1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sz="11200" dirty="0">
                <a:latin typeface="Calibri" panose="020F0502020204030204" pitchFamily="34" charset="0"/>
                <a:cs typeface="Calibri" panose="020F0502020204030204" pitchFamily="34" charset="0"/>
              </a:rPr>
              <a:t>Glenohumerale instabiliteit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11200" dirty="0">
                <a:latin typeface="Calibri" panose="020F0502020204030204" pitchFamily="34" charset="0"/>
                <a:cs typeface="Calibri" panose="020F0502020204030204" pitchFamily="34" charset="0"/>
              </a:rPr>
              <a:t>Afwijkingen van het </a:t>
            </a:r>
            <a:r>
              <a:rPr lang="nl-NL" sz="11200" dirty="0" err="1">
                <a:latin typeface="Calibri" panose="020F0502020204030204" pitchFamily="34" charset="0"/>
                <a:cs typeface="Calibri" panose="020F0502020204030204" pitchFamily="34" charset="0"/>
              </a:rPr>
              <a:t>acromio</a:t>
            </a:r>
            <a:r>
              <a:rPr lang="nl-NL" sz="11200" dirty="0">
                <a:latin typeface="Calibri" panose="020F0502020204030204" pitchFamily="34" charset="0"/>
                <a:cs typeface="Calibri" panose="020F0502020204030204" pitchFamily="34" charset="0"/>
              </a:rPr>
              <a:t>- en </a:t>
            </a:r>
            <a:r>
              <a:rPr lang="nl-NL" sz="11200" dirty="0" err="1">
                <a:latin typeface="Calibri" panose="020F0502020204030204" pitchFamily="34" charset="0"/>
                <a:cs typeface="Calibri" panose="020F0502020204030204" pitchFamily="34" charset="0"/>
              </a:rPr>
              <a:t>sternoclaviculaire</a:t>
            </a:r>
            <a:r>
              <a:rPr lang="nl-NL" sz="11200" dirty="0">
                <a:latin typeface="Calibri" panose="020F0502020204030204" pitchFamily="34" charset="0"/>
                <a:cs typeface="Calibri" panose="020F0502020204030204" pitchFamily="34" charset="0"/>
              </a:rPr>
              <a:t> gewricht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11200" dirty="0">
                <a:latin typeface="Calibri" panose="020F0502020204030204" pitchFamily="34" charset="0"/>
                <a:cs typeface="Calibri" panose="020F0502020204030204" pitchFamily="34" charset="0"/>
              </a:rPr>
              <a:t>Functiestoornissen van het CWK en </a:t>
            </a:r>
            <a:r>
              <a:rPr lang="nl-NL" sz="11200" dirty="0" err="1">
                <a:latin typeface="Calibri" panose="020F0502020204030204" pitchFamily="34" charset="0"/>
                <a:cs typeface="Calibri" panose="020F0502020204030204" pitchFamily="34" charset="0"/>
              </a:rPr>
              <a:t>cervicothoracale</a:t>
            </a:r>
            <a:r>
              <a:rPr lang="nl-NL" sz="11200" dirty="0">
                <a:latin typeface="Calibri" panose="020F0502020204030204" pitchFamily="34" charset="0"/>
                <a:cs typeface="Calibri" panose="020F0502020204030204" pitchFamily="34" charset="0"/>
              </a:rPr>
              <a:t> overgang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" y="184230"/>
            <a:ext cx="1427480" cy="135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0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2500" y="184230"/>
            <a:ext cx="9404723" cy="1400530"/>
          </a:xfrm>
        </p:spPr>
        <p:txBody>
          <a:bodyPr/>
          <a:lstStyle/>
          <a:p>
            <a:pPr algn="ctr"/>
            <a:r>
              <a:rPr lang="nl-NL" sz="44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nl-NL" sz="4800" dirty="0">
                <a:latin typeface="Calibri" panose="020F0502020204030204" pitchFamily="34" charset="0"/>
                <a:cs typeface="Calibri" panose="020F0502020204030204" pitchFamily="34" charset="0"/>
              </a:rPr>
              <a:t>Indeling schouderklachten</a:t>
            </a:r>
            <a:endParaRPr lang="nl-NL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56178" y="1660174"/>
            <a:ext cx="10557645" cy="4966869"/>
          </a:xfrm>
        </p:spPr>
        <p:txBody>
          <a:bodyPr>
            <a:normAutofit lnSpcReduction="10000"/>
          </a:bodyPr>
          <a:lstStyle/>
          <a:p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Schouderklachten mét passieve bewegingsbeperking</a:t>
            </a:r>
          </a:p>
          <a:p>
            <a:pPr marL="0" indent="0">
              <a:buNone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	-beperkte bewegingsuitslag in </a:t>
            </a:r>
            <a:r>
              <a:rPr lang="nl-N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exorotatie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- en/of abductierichting 	bij passieve 	tests</a:t>
            </a:r>
          </a:p>
          <a:p>
            <a:pPr marL="0" indent="0">
              <a:buNone/>
            </a:pP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Schouderklachten zónder passieve bewegingsbeperkingen en mét een pijnlijk traject in de abductie</a:t>
            </a:r>
          </a:p>
          <a:p>
            <a:pPr marL="0" indent="0">
              <a:buNone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	-actieve en/of passieve abductie, zonder beperking van de 	passieve 	bewegingsuitslag</a:t>
            </a:r>
          </a:p>
          <a:p>
            <a:pPr marL="0" indent="0">
              <a:buNone/>
            </a:pP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Overige schouderklachten zónder passieve bewegingsbeperkingen en zónder pijn in het abductietraject</a:t>
            </a:r>
          </a:p>
          <a:p>
            <a:endParaRPr lang="nl-NL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" y="184230"/>
            <a:ext cx="1427480" cy="135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9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760" y="184230"/>
            <a:ext cx="11195953" cy="1400530"/>
          </a:xfrm>
        </p:spPr>
        <p:txBody>
          <a:bodyPr/>
          <a:lstStyle/>
          <a:p>
            <a:pPr algn="ctr"/>
            <a:r>
              <a:rPr lang="nl-NL" sz="4800" dirty="0">
                <a:latin typeface="Calibri" panose="020F0502020204030204" pitchFamily="34" charset="0"/>
                <a:cs typeface="Calibri" panose="020F0502020204030204" pitchFamily="34" charset="0"/>
              </a:rPr>
              <a:t>Richtlijnen diagnostiek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Anamnese</a:t>
            </a:r>
          </a:p>
          <a:p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Lichamelijk onderzoek</a:t>
            </a:r>
          </a:p>
          <a:p>
            <a:pPr lvl="1"/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Actieve abductie</a:t>
            </a:r>
          </a:p>
          <a:p>
            <a:pPr lvl="1"/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Passieve abductie</a:t>
            </a:r>
          </a:p>
          <a:p>
            <a:pPr lvl="1"/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Passieve exorotatie</a:t>
            </a:r>
          </a:p>
          <a:p>
            <a:pPr marL="457200" lvl="1" indent="0">
              <a:buNone/>
            </a:pP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Bij nekpijn: nekonderzoek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" y="184230"/>
            <a:ext cx="1427480" cy="135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1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Aanvullend onderzoek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Beginfase: niet zinvol</a:t>
            </a:r>
          </a:p>
          <a:p>
            <a:r>
              <a:rPr 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Rx</a:t>
            </a: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: artrose, calcificaties</a:t>
            </a:r>
          </a:p>
          <a:p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Echo/MRI: part of volledige ruptuur van rotator </a:t>
            </a:r>
            <a:r>
              <a:rPr 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cuff</a:t>
            </a:r>
            <a:endParaRPr 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" y="184230"/>
            <a:ext cx="1427480" cy="135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5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314</TotalTime>
  <Words>281</Words>
  <Application>Microsoft Office PowerPoint</Application>
  <PresentationFormat>Breedbeeld</PresentationFormat>
  <Paragraphs>105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Courier New</vt:lpstr>
      <vt:lpstr>Wingdings</vt:lpstr>
      <vt:lpstr>Wingdings 3</vt:lpstr>
      <vt:lpstr>Ion</vt:lpstr>
      <vt:lpstr>NHG-standaard  Schouder onderzoek en behandeling  in de huisartsenpraktijk</vt:lpstr>
      <vt:lpstr>                             Inleiding</vt:lpstr>
      <vt:lpstr>NHG standaard  schouderklachten 2008</vt:lpstr>
      <vt:lpstr>   Beloop</vt:lpstr>
      <vt:lpstr>    Prognose</vt:lpstr>
      <vt:lpstr>                            Pathofysologie</vt:lpstr>
      <vt:lpstr>   Indeling schouderklachten</vt:lpstr>
      <vt:lpstr>Richtlijnen diagnostiek</vt:lpstr>
      <vt:lpstr>               Aanvullend onderzoek</vt:lpstr>
      <vt:lpstr>   Richtlijnen beleid</vt:lpstr>
      <vt:lpstr>   Samenvatting</vt:lpstr>
      <vt:lpstr>Schouderspreekuur</vt:lpstr>
      <vt:lpstr>Schouderspreekuur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NHG-standaard schouder / onderzoek en behandeling in de huisartsenpraktijk</dc:title>
  <dc:creator>Aspire V5</dc:creator>
  <cp:lastModifiedBy>Aspire V5</cp:lastModifiedBy>
  <cp:revision>41</cp:revision>
  <dcterms:created xsi:type="dcterms:W3CDTF">2017-03-18T11:27:47Z</dcterms:created>
  <dcterms:modified xsi:type="dcterms:W3CDTF">2017-04-17T20:58:38Z</dcterms:modified>
</cp:coreProperties>
</file>